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7" r:id="rId2"/>
    <p:sldId id="256"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100" autoAdjust="0"/>
  </p:normalViewPr>
  <p:slideViewPr>
    <p:cSldViewPr snapToGrid="0">
      <p:cViewPr varScale="1">
        <p:scale>
          <a:sx n="42" d="100"/>
          <a:sy n="42" d="100"/>
        </p:scale>
        <p:origin x="1740" y="4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800" dirty="0">
                <a:latin typeface="Niagara Solid" panose="04020502070702020202" pitchFamily="82" charset="0"/>
              </a:rPr>
              <a:t>“I AM”</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19, 2016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334411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B912B-3184-44F9-9A72-FF3B4D4529C3}" type="datetimeFigureOut">
              <a:rPr lang="en-US" smtClean="0"/>
              <a:t>6/19/2016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60465-42C0-4DD8-99A7-27EDB7E8A51A}" type="slidenum">
              <a:rPr lang="en-US" smtClean="0"/>
              <a:t>‹#›</a:t>
            </a:fld>
            <a:endParaRPr lang="en-US"/>
          </a:p>
        </p:txBody>
      </p:sp>
    </p:spTree>
    <p:extLst>
      <p:ext uri="{BB962C8B-B14F-4D97-AF65-F5344CB8AC3E}">
        <p14:creationId xmlns:p14="http://schemas.microsoft.com/office/powerpoint/2010/main" val="9896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Wonderful “I AM” statements of Jesus in scripture:</a:t>
            </a:r>
          </a:p>
          <a:p>
            <a:endParaRPr lang="en-US" dirty="0"/>
          </a:p>
          <a:p>
            <a:r>
              <a:rPr lang="en-US" b="1" dirty="0"/>
              <a:t>John</a:t>
            </a:r>
            <a:r>
              <a:rPr lang="en-US" b="1" baseline="0" dirty="0"/>
              <a:t> 8:24, in speaking to unbelieving Jews…</a:t>
            </a:r>
            <a:endParaRPr lang="en-US" b="1" dirty="0"/>
          </a:p>
        </p:txBody>
      </p:sp>
      <p:sp>
        <p:nvSpPr>
          <p:cNvPr id="4" name="Slide Number Placeholder 3"/>
          <p:cNvSpPr>
            <a:spLocks noGrp="1"/>
          </p:cNvSpPr>
          <p:nvPr>
            <p:ph type="sldNum" sz="quarter" idx="10"/>
          </p:nvPr>
        </p:nvSpPr>
        <p:spPr/>
        <p:txBody>
          <a:bodyPr/>
          <a:lstStyle/>
          <a:p>
            <a:fld id="{F1160465-42C0-4DD8-99A7-27EDB7E8A51A}" type="slidenum">
              <a:rPr lang="en-US" smtClean="0"/>
              <a:t>1</a:t>
            </a:fld>
            <a:endParaRPr lang="en-US"/>
          </a:p>
        </p:txBody>
      </p:sp>
    </p:spTree>
    <p:extLst>
      <p:ext uri="{BB962C8B-B14F-4D97-AF65-F5344CB8AC3E}">
        <p14:creationId xmlns:p14="http://schemas.microsoft.com/office/powerpoint/2010/main" val="2951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I am the bread of life (</a:t>
            </a:r>
            <a:r>
              <a:rPr lang="en-US" sz="1200" b="1" i="0" kern="1200" dirty="0" err="1">
                <a:solidFill>
                  <a:schemeClr val="tx1"/>
                </a:solidFill>
                <a:effectLst/>
                <a:latin typeface="+mn-lt"/>
                <a:ea typeface="+mn-ea"/>
                <a:cs typeface="+mn-cs"/>
              </a:rPr>
              <a:t>Jno</a:t>
            </a:r>
            <a:r>
              <a:rPr lang="en-US" sz="1200" b="1" i="0" kern="1200" dirty="0">
                <a:solidFill>
                  <a:schemeClr val="tx1"/>
                </a:solidFill>
                <a:effectLst/>
                <a:latin typeface="+mn-lt"/>
                <a:ea typeface="+mn-ea"/>
                <a:cs typeface="+mn-cs"/>
              </a:rPr>
              <a:t>. 6:35, 48).</a:t>
            </a:r>
          </a:p>
          <a:p>
            <a:pPr marL="0" indent="0">
              <a:buNone/>
            </a:pPr>
            <a:r>
              <a:rPr lang="en-US" sz="1200" b="1" kern="1200" dirty="0">
                <a:solidFill>
                  <a:schemeClr val="tx1"/>
                </a:solidFill>
                <a:effectLst/>
                <a:latin typeface="+mn-lt"/>
                <a:ea typeface="+mn-ea"/>
                <a:cs typeface="+mn-cs"/>
              </a:rPr>
              <a:t>(35), </a:t>
            </a:r>
            <a:r>
              <a:rPr lang="en-US" sz="1200" b="0" i="1" kern="1200" dirty="0">
                <a:solidFill>
                  <a:schemeClr val="tx1"/>
                </a:solidFill>
                <a:effectLst/>
                <a:latin typeface="+mn-lt"/>
                <a:ea typeface="+mn-ea"/>
                <a:cs typeface="+mn-cs"/>
              </a:rPr>
              <a:t>“And Jesus said to them, " I am the bread of life. He who comes to Me shall never hunger, and he who believes in Me shall never thirst.”</a:t>
            </a:r>
          </a:p>
          <a:p>
            <a:pPr marL="0" indent="0">
              <a:buNone/>
            </a:pPr>
            <a:endParaRPr lang="en-US" sz="1200" b="0" i="1"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(47-48), </a:t>
            </a:r>
            <a:r>
              <a:rPr lang="en-US" sz="1200" b="0" i="1" kern="1200" dirty="0">
                <a:solidFill>
                  <a:schemeClr val="tx1"/>
                </a:solidFill>
                <a:effectLst/>
                <a:latin typeface="+mn-lt"/>
                <a:ea typeface="+mn-ea"/>
                <a:cs typeface="+mn-cs"/>
              </a:rPr>
              <a:t>“Most assuredly, I say to you, he who believes in Me has everlasting life. 48 I am the bread of life.</a:t>
            </a:r>
          </a:p>
          <a:p>
            <a:pPr marL="228600" indent="-228600">
              <a:buAutoNum type="arabicPeriod"/>
            </a:pPr>
            <a:endParaRPr lang="en-US" sz="1200" kern="1200" dirty="0">
              <a:solidFill>
                <a:schemeClr val="tx1"/>
              </a:solidFill>
              <a:effectLst/>
              <a:latin typeface="+mn-lt"/>
              <a:ea typeface="+mn-ea"/>
              <a:cs typeface="+mn-cs"/>
            </a:endParaRPr>
          </a:p>
          <a:p>
            <a:pPr marL="228600" indent="-228600">
              <a:buFont typeface="Arial" panose="020B0604020202020204" pitchFamily="34" charset="0"/>
              <a:buChar char="•"/>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Jesus gives the food that sustains eternal life. That food is His words (</a:t>
            </a:r>
            <a:r>
              <a:rPr lang="en-US" sz="1200" b="1" kern="1200" dirty="0" err="1">
                <a:solidFill>
                  <a:schemeClr val="tx1"/>
                </a:solidFill>
                <a:effectLst/>
                <a:latin typeface="+mn-lt"/>
                <a:ea typeface="+mn-ea"/>
                <a:cs typeface="+mn-cs"/>
              </a:rPr>
              <a:t>Jno</a:t>
            </a:r>
            <a:r>
              <a:rPr lang="en-US" sz="1200" b="1" kern="1200" dirty="0">
                <a:solidFill>
                  <a:schemeClr val="tx1"/>
                </a:solidFill>
                <a:effectLst/>
                <a:latin typeface="+mn-lt"/>
                <a:ea typeface="+mn-ea"/>
                <a:cs typeface="+mn-cs"/>
              </a:rPr>
              <a:t>. 6:27, 63).</a:t>
            </a:r>
          </a:p>
          <a:p>
            <a:pPr marL="0" indent="0">
              <a:buFont typeface="Arial" panose="020B0604020202020204" pitchFamily="34" charset="0"/>
              <a:buNone/>
            </a:pPr>
            <a:r>
              <a:rPr lang="en-US" sz="1200" b="1" kern="1200" dirty="0">
                <a:solidFill>
                  <a:schemeClr val="tx1"/>
                </a:solidFill>
                <a:effectLst/>
                <a:latin typeface="+mn-lt"/>
                <a:ea typeface="+mn-ea"/>
                <a:cs typeface="+mn-cs"/>
              </a:rPr>
              <a:t>(27), </a:t>
            </a:r>
            <a:r>
              <a:rPr lang="en-US" sz="1200" b="0" i="1" kern="1200" dirty="0">
                <a:solidFill>
                  <a:schemeClr val="tx1"/>
                </a:solidFill>
                <a:effectLst/>
                <a:latin typeface="+mn-lt"/>
                <a:ea typeface="+mn-ea"/>
                <a:cs typeface="+mn-cs"/>
              </a:rPr>
              <a:t>“Do not labor for the food which perishes, but for the food which endures to everlasting life, which the Son of Man will give you, because God the Father has set His seal on Him.“</a:t>
            </a:r>
          </a:p>
          <a:p>
            <a:pPr mar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(63), </a:t>
            </a:r>
            <a:r>
              <a:rPr lang="en-US" sz="1200" b="0" i="1" kern="1200" dirty="0">
                <a:solidFill>
                  <a:schemeClr val="tx1"/>
                </a:solidFill>
                <a:effectLst/>
                <a:latin typeface="+mn-lt"/>
                <a:ea typeface="+mn-ea"/>
                <a:cs typeface="+mn-cs"/>
              </a:rPr>
              <a:t>“It is the Spirit who gives life; the flesh profits nothing. The words that I speak to you are spirit, and they are life.</a:t>
            </a:r>
            <a:endParaRPr lang="en-US" b="0" i="1" dirty="0"/>
          </a:p>
        </p:txBody>
      </p:sp>
      <p:sp>
        <p:nvSpPr>
          <p:cNvPr id="4" name="Slide Number Placeholder 3"/>
          <p:cNvSpPr>
            <a:spLocks noGrp="1"/>
          </p:cNvSpPr>
          <p:nvPr>
            <p:ph type="sldNum" sz="quarter" idx="10"/>
          </p:nvPr>
        </p:nvSpPr>
        <p:spPr/>
        <p:txBody>
          <a:bodyPr/>
          <a:lstStyle/>
          <a:p>
            <a:fld id="{F1160465-42C0-4DD8-99A7-27EDB7E8A51A}" type="slidenum">
              <a:rPr lang="en-US" smtClean="0"/>
              <a:t>2</a:t>
            </a:fld>
            <a:endParaRPr lang="en-US"/>
          </a:p>
        </p:txBody>
      </p:sp>
    </p:spTree>
    <p:extLst>
      <p:ext uri="{BB962C8B-B14F-4D97-AF65-F5344CB8AC3E}">
        <p14:creationId xmlns:p14="http://schemas.microsoft.com/office/powerpoint/2010/main" val="63028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I am the light of the world</a:t>
            </a:r>
            <a:r>
              <a:rPr lang="en-US" sz="1200" b="1" i="0" kern="1200" dirty="0">
                <a:solidFill>
                  <a:schemeClr val="tx1"/>
                </a:solidFill>
                <a:latin typeface="+mn-lt"/>
                <a:ea typeface="+mn-ea"/>
                <a:cs typeface="+mn-cs"/>
              </a:rPr>
              <a:t>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Jno</a:t>
            </a:r>
            <a:r>
              <a:rPr lang="en-US" sz="1200" b="1" i="0" kern="1200" dirty="0">
                <a:solidFill>
                  <a:schemeClr val="tx1"/>
                </a:solidFill>
                <a:effectLst/>
                <a:latin typeface="+mn-lt"/>
                <a:ea typeface="+mn-ea"/>
                <a:cs typeface="+mn-cs"/>
              </a:rPr>
              <a:t>. 8:12; 9:5)</a:t>
            </a:r>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(8:12), </a:t>
            </a:r>
            <a:r>
              <a:rPr lang="en-US" sz="1200" b="0" i="1" kern="1200" dirty="0">
                <a:solidFill>
                  <a:schemeClr val="tx1"/>
                </a:solidFill>
                <a:effectLst/>
                <a:latin typeface="+mn-lt"/>
                <a:ea typeface="+mn-ea"/>
                <a:cs typeface="+mn-cs"/>
              </a:rPr>
              <a:t>“Then Jesus spoke to them again, saying, " I am the light of the world. He who follows Me shall not walk in darkness, but have the light of life.“</a:t>
            </a:r>
          </a:p>
          <a:p>
            <a:pPr marL="0" indent="0">
              <a:buNone/>
            </a:pPr>
            <a:endParaRPr lang="en-US" sz="1200" b="0" i="1"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(9:5), </a:t>
            </a:r>
            <a:r>
              <a:rPr lang="en-US" sz="1200" b="0" i="1" kern="1200" dirty="0">
                <a:solidFill>
                  <a:schemeClr val="tx1"/>
                </a:solidFill>
                <a:effectLst/>
                <a:latin typeface="+mn-lt"/>
                <a:ea typeface="+mn-ea"/>
                <a:cs typeface="+mn-cs"/>
              </a:rPr>
              <a:t>“As long as I am in the world, I am the light of the world.“</a:t>
            </a:r>
          </a:p>
          <a:p>
            <a:pPr marL="0" indent="0">
              <a:buNone/>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Jesus illuminates the sinner’s walk in this dark world of sin.</a:t>
            </a:r>
          </a:p>
          <a:p>
            <a:pPr marL="0" indent="0">
              <a:buNone/>
            </a:pPr>
            <a:endParaRPr lang="en-US" b="0" i="1" dirty="0"/>
          </a:p>
        </p:txBody>
      </p:sp>
      <p:sp>
        <p:nvSpPr>
          <p:cNvPr id="4" name="Slide Number Placeholder 3"/>
          <p:cNvSpPr>
            <a:spLocks noGrp="1"/>
          </p:cNvSpPr>
          <p:nvPr>
            <p:ph type="sldNum" sz="quarter" idx="10"/>
          </p:nvPr>
        </p:nvSpPr>
        <p:spPr/>
        <p:txBody>
          <a:bodyPr/>
          <a:lstStyle/>
          <a:p>
            <a:fld id="{F1160465-42C0-4DD8-99A7-27EDB7E8A51A}" type="slidenum">
              <a:rPr lang="en-US" smtClean="0"/>
              <a:t>3</a:t>
            </a:fld>
            <a:endParaRPr lang="en-US"/>
          </a:p>
        </p:txBody>
      </p:sp>
    </p:spTree>
    <p:extLst>
      <p:ext uri="{BB962C8B-B14F-4D97-AF65-F5344CB8AC3E}">
        <p14:creationId xmlns:p14="http://schemas.microsoft.com/office/powerpoint/2010/main" val="273152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I am the door</a:t>
            </a:r>
            <a:r>
              <a:rPr lang="en-US" sz="1200" b="1" i="0" kern="1200" dirty="0">
                <a:solidFill>
                  <a:schemeClr val="tx1"/>
                </a:solidFill>
                <a:latin typeface="+mn-lt"/>
                <a:ea typeface="+mn-ea"/>
                <a:cs typeface="+mn-cs"/>
              </a:rPr>
              <a:t>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Jno</a:t>
            </a:r>
            <a:r>
              <a:rPr lang="en-US" sz="1200" b="1" i="0" kern="1200" dirty="0">
                <a:solidFill>
                  <a:schemeClr val="tx1"/>
                </a:solidFill>
                <a:effectLst/>
                <a:latin typeface="+mn-lt"/>
                <a:ea typeface="+mn-ea"/>
                <a:cs typeface="+mn-cs"/>
              </a:rPr>
              <a:t>. 10:7, 9). </a:t>
            </a:r>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(10:7), </a:t>
            </a:r>
            <a:r>
              <a:rPr lang="en-US" sz="1200" b="0" i="1" kern="1200" dirty="0">
                <a:solidFill>
                  <a:schemeClr val="tx1"/>
                </a:solidFill>
                <a:effectLst/>
                <a:latin typeface="+mn-lt"/>
                <a:ea typeface="+mn-ea"/>
                <a:cs typeface="+mn-cs"/>
              </a:rPr>
              <a:t>“Then Jesus said to them again, " Most assuredly, I say to you, I am the door of the sheep.”</a:t>
            </a:r>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(10:9), </a:t>
            </a:r>
            <a:r>
              <a:rPr lang="en-US" sz="1200" b="0" i="1" kern="1200" dirty="0">
                <a:solidFill>
                  <a:schemeClr val="tx1"/>
                </a:solidFill>
                <a:effectLst/>
                <a:latin typeface="+mn-lt"/>
                <a:ea typeface="+mn-ea"/>
                <a:cs typeface="+mn-cs"/>
              </a:rPr>
              <a:t>“I am the door. If anyone enters by Me, he will be saved, and will go in and out and find pasture.”</a:t>
            </a:r>
          </a:p>
          <a:p>
            <a:pPr marL="0" indent="0">
              <a:buNone/>
            </a:pPr>
            <a:endParaRPr lang="en-US" sz="1200" b="1" i="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Jesus is our access to spiritual salvation and safety</a:t>
            </a:r>
            <a:endParaRPr lang="en-US" b="0" i="1" dirty="0"/>
          </a:p>
        </p:txBody>
      </p:sp>
      <p:sp>
        <p:nvSpPr>
          <p:cNvPr id="4" name="Slide Number Placeholder 3"/>
          <p:cNvSpPr>
            <a:spLocks noGrp="1"/>
          </p:cNvSpPr>
          <p:nvPr>
            <p:ph type="sldNum" sz="quarter" idx="10"/>
          </p:nvPr>
        </p:nvSpPr>
        <p:spPr/>
        <p:txBody>
          <a:bodyPr/>
          <a:lstStyle/>
          <a:p>
            <a:fld id="{F1160465-42C0-4DD8-99A7-27EDB7E8A51A}" type="slidenum">
              <a:rPr lang="en-US" smtClean="0"/>
              <a:t>4</a:t>
            </a:fld>
            <a:endParaRPr lang="en-US"/>
          </a:p>
        </p:txBody>
      </p:sp>
    </p:spTree>
    <p:extLst>
      <p:ext uri="{BB962C8B-B14F-4D97-AF65-F5344CB8AC3E}">
        <p14:creationId xmlns:p14="http://schemas.microsoft.com/office/powerpoint/2010/main" val="180337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I am the good shepherd</a:t>
            </a:r>
            <a:r>
              <a:rPr lang="en-US" sz="1200" b="1" i="0" kern="1200" dirty="0">
                <a:solidFill>
                  <a:schemeClr val="tx1"/>
                </a:solidFill>
                <a:latin typeface="+mn-lt"/>
                <a:ea typeface="+mn-ea"/>
                <a:cs typeface="+mn-cs"/>
              </a:rPr>
              <a:t>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Jno</a:t>
            </a:r>
            <a:r>
              <a:rPr lang="en-US" sz="1200" b="1" i="0" kern="1200" dirty="0">
                <a:solidFill>
                  <a:schemeClr val="tx1"/>
                </a:solidFill>
                <a:effectLst/>
                <a:latin typeface="+mn-lt"/>
                <a:ea typeface="+mn-ea"/>
                <a:cs typeface="+mn-cs"/>
              </a:rPr>
              <a:t>. 10:11, 14). </a:t>
            </a:r>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(11),</a:t>
            </a:r>
            <a:r>
              <a:rPr lang="en-US" sz="1200" b="1"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“I am the good shepherd. The good shepherd gives His life for the sheep.”</a:t>
            </a:r>
          </a:p>
          <a:p>
            <a:pPr marL="0" indent="0">
              <a:buNone/>
            </a:pPr>
            <a:endParaRPr lang="en-US" sz="1200" kern="1200" baseline="0" dirty="0">
              <a:solidFill>
                <a:schemeClr val="tx1"/>
              </a:solidFill>
              <a:effectLst/>
              <a:latin typeface="+mn-lt"/>
              <a:ea typeface="+mn-ea"/>
              <a:cs typeface="+mn-cs"/>
            </a:endParaRPr>
          </a:p>
          <a:p>
            <a:pPr marL="0" indent="0">
              <a:buNone/>
            </a:pPr>
            <a:r>
              <a:rPr lang="en-US" sz="1200" b="1" kern="1200" baseline="0" dirty="0">
                <a:solidFill>
                  <a:schemeClr val="tx1"/>
                </a:solidFill>
                <a:effectLst/>
                <a:latin typeface="+mn-lt"/>
                <a:ea typeface="+mn-ea"/>
                <a:cs typeface="+mn-cs"/>
              </a:rPr>
              <a:t>(14), </a:t>
            </a:r>
            <a:r>
              <a:rPr lang="en-US" sz="1200" i="1" kern="1200" baseline="0" dirty="0">
                <a:solidFill>
                  <a:schemeClr val="tx1"/>
                </a:solidFill>
                <a:effectLst/>
                <a:latin typeface="+mn-lt"/>
                <a:ea typeface="+mn-ea"/>
                <a:cs typeface="+mn-cs"/>
              </a:rPr>
              <a:t>“I am the good shepherd; and I know My sheep, and am known by My own.”</a:t>
            </a:r>
            <a:endParaRPr lang="en-US" sz="1200" i="1"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Jesus guards and leads His sheep</a:t>
            </a:r>
            <a:endParaRPr lang="en-US" b="1" i="1" dirty="0"/>
          </a:p>
        </p:txBody>
      </p:sp>
      <p:sp>
        <p:nvSpPr>
          <p:cNvPr id="4" name="Slide Number Placeholder 3"/>
          <p:cNvSpPr>
            <a:spLocks noGrp="1"/>
          </p:cNvSpPr>
          <p:nvPr>
            <p:ph type="sldNum" sz="quarter" idx="10"/>
          </p:nvPr>
        </p:nvSpPr>
        <p:spPr/>
        <p:txBody>
          <a:bodyPr/>
          <a:lstStyle/>
          <a:p>
            <a:fld id="{F1160465-42C0-4DD8-99A7-27EDB7E8A51A}" type="slidenum">
              <a:rPr lang="en-US" smtClean="0"/>
              <a:t>5</a:t>
            </a:fld>
            <a:endParaRPr lang="en-US"/>
          </a:p>
        </p:txBody>
      </p:sp>
    </p:spTree>
    <p:extLst>
      <p:ext uri="{BB962C8B-B14F-4D97-AF65-F5344CB8AC3E}">
        <p14:creationId xmlns:p14="http://schemas.microsoft.com/office/powerpoint/2010/main" val="157508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kern="1200" dirty="0">
                <a:solidFill>
                  <a:schemeClr val="tx1"/>
                </a:solidFill>
                <a:effectLst/>
                <a:latin typeface="+mn-lt"/>
                <a:ea typeface="+mn-ea"/>
                <a:cs typeface="+mn-cs"/>
              </a:rPr>
              <a:t>I am the resurrection and the life</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Jno</a:t>
            </a:r>
            <a:r>
              <a:rPr lang="en-US" sz="1200" kern="1200" dirty="0">
                <a:solidFill>
                  <a:schemeClr val="tx1"/>
                </a:solidFill>
                <a:effectLst/>
                <a:latin typeface="+mn-lt"/>
                <a:ea typeface="+mn-ea"/>
                <a:cs typeface="+mn-cs"/>
              </a:rPr>
              <a:t>. 11:25). </a:t>
            </a: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(24-26),</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“Martha said to Him, "I know that he will rise again in the resurrection at the last day."25 Jesus said to her, " I am the resurrection and the life. He who believes in Me, though he may die, he shall live. 26 And whoever lives and believes in Me shall never die. Do you believe this?"</a:t>
            </a:r>
            <a:endParaRPr lang="en-US" sz="1200" i="1"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Jesus is the source of eternal life.</a:t>
            </a:r>
            <a:endParaRPr lang="en-US" b="1" i="1" dirty="0"/>
          </a:p>
        </p:txBody>
      </p:sp>
      <p:sp>
        <p:nvSpPr>
          <p:cNvPr id="4" name="Slide Number Placeholder 3"/>
          <p:cNvSpPr>
            <a:spLocks noGrp="1"/>
          </p:cNvSpPr>
          <p:nvPr>
            <p:ph type="sldNum" sz="quarter" idx="10"/>
          </p:nvPr>
        </p:nvSpPr>
        <p:spPr/>
        <p:txBody>
          <a:bodyPr/>
          <a:lstStyle/>
          <a:p>
            <a:fld id="{F1160465-42C0-4DD8-99A7-27EDB7E8A51A}" type="slidenum">
              <a:rPr lang="en-US" smtClean="0"/>
              <a:t>6</a:t>
            </a:fld>
            <a:endParaRPr lang="en-US"/>
          </a:p>
        </p:txBody>
      </p:sp>
    </p:spTree>
    <p:extLst>
      <p:ext uri="{BB962C8B-B14F-4D97-AF65-F5344CB8AC3E}">
        <p14:creationId xmlns:p14="http://schemas.microsoft.com/office/powerpoint/2010/main" val="102855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 am the way, the truth and the life (</a:t>
            </a:r>
            <a:r>
              <a:rPr lang="en-US" sz="1200" b="1" i="0" kern="1200" dirty="0" err="1">
                <a:solidFill>
                  <a:schemeClr val="tx1"/>
                </a:solidFill>
                <a:effectLst/>
                <a:latin typeface="+mn-lt"/>
                <a:ea typeface="+mn-ea"/>
                <a:cs typeface="+mn-cs"/>
              </a:rPr>
              <a:t>Jno</a:t>
            </a:r>
            <a:r>
              <a:rPr lang="en-US" sz="1200" b="1" i="0" kern="1200" dirty="0">
                <a:solidFill>
                  <a:schemeClr val="tx1"/>
                </a:solidFill>
                <a:effectLst/>
                <a:latin typeface="+mn-lt"/>
                <a:ea typeface="+mn-ea"/>
                <a:cs typeface="+mn-cs"/>
              </a:rPr>
              <a:t>. 14:6).</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(5-6),</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“Thomas said to Him, "Lord, we do not know where You are going, and how can we know the way?"6 Jesus said to him, " I am the way, the truth, and the life. No one comes to the Father except through Me.”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Jesus is the only way to come to the Father.</a:t>
            </a:r>
          </a:p>
        </p:txBody>
      </p:sp>
      <p:sp>
        <p:nvSpPr>
          <p:cNvPr id="4" name="Slide Number Placeholder 3"/>
          <p:cNvSpPr>
            <a:spLocks noGrp="1"/>
          </p:cNvSpPr>
          <p:nvPr>
            <p:ph type="sldNum" sz="quarter" idx="10"/>
          </p:nvPr>
        </p:nvSpPr>
        <p:spPr/>
        <p:txBody>
          <a:bodyPr/>
          <a:lstStyle/>
          <a:p>
            <a:fld id="{F1160465-42C0-4DD8-99A7-27EDB7E8A51A}" type="slidenum">
              <a:rPr lang="en-US" smtClean="0"/>
              <a:t>7</a:t>
            </a:fld>
            <a:endParaRPr lang="en-US"/>
          </a:p>
        </p:txBody>
      </p:sp>
    </p:spTree>
    <p:extLst>
      <p:ext uri="{BB962C8B-B14F-4D97-AF65-F5344CB8AC3E}">
        <p14:creationId xmlns:p14="http://schemas.microsoft.com/office/powerpoint/2010/main" val="127306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I am the true vine</a:t>
            </a:r>
            <a:r>
              <a:rPr lang="en-US" sz="1200" b="1" i="0" kern="1200" dirty="0">
                <a:solidFill>
                  <a:schemeClr val="tx1"/>
                </a:solidFill>
                <a:latin typeface="+mn-lt"/>
                <a:ea typeface="+mn-ea"/>
                <a:cs typeface="+mn-cs"/>
              </a:rPr>
              <a:t>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Jno</a:t>
            </a:r>
            <a:r>
              <a:rPr lang="en-US" sz="1200" b="1" i="0" kern="1200" dirty="0">
                <a:solidFill>
                  <a:schemeClr val="tx1"/>
                </a:solidFill>
                <a:effectLst/>
                <a:latin typeface="+mn-lt"/>
                <a:ea typeface="+mn-ea"/>
                <a:cs typeface="+mn-cs"/>
              </a:rPr>
              <a:t>. 15:1).</a:t>
            </a:r>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(1-4), </a:t>
            </a:r>
            <a:r>
              <a:rPr lang="en-US" sz="1200" b="0" i="1" kern="1200" dirty="0">
                <a:solidFill>
                  <a:schemeClr val="tx1"/>
                </a:solidFill>
                <a:effectLst/>
                <a:latin typeface="+mn-lt"/>
                <a:ea typeface="+mn-ea"/>
                <a:cs typeface="+mn-cs"/>
              </a:rPr>
              <a:t>"I am the true vine, and My Father is the vinedresser. 2 Every branch in Me that does not bear fruit He takes away; and every branch that bears fruit He prunes, that it may bear more fruit. 3 You are already clean because of the word which I have spoken to you. 4 Abide in Me, and I in you. As the branch cannot bear fruit of itself, unless it abides in the vine, neither can you, unless you abide in Me.”</a:t>
            </a: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Jesus is the source of life to all His disciples.</a:t>
            </a:r>
            <a:endParaRPr lang="en-US" b="1" i="1" dirty="0"/>
          </a:p>
        </p:txBody>
      </p:sp>
      <p:sp>
        <p:nvSpPr>
          <p:cNvPr id="4" name="Slide Number Placeholder 3"/>
          <p:cNvSpPr>
            <a:spLocks noGrp="1"/>
          </p:cNvSpPr>
          <p:nvPr>
            <p:ph type="sldNum" sz="quarter" idx="10"/>
          </p:nvPr>
        </p:nvSpPr>
        <p:spPr/>
        <p:txBody>
          <a:bodyPr/>
          <a:lstStyle/>
          <a:p>
            <a:fld id="{F1160465-42C0-4DD8-99A7-27EDB7E8A51A}" type="slidenum">
              <a:rPr lang="en-US" smtClean="0"/>
              <a:t>8</a:t>
            </a:fld>
            <a:endParaRPr lang="en-US"/>
          </a:p>
        </p:txBody>
      </p:sp>
    </p:spTree>
    <p:extLst>
      <p:ext uri="{BB962C8B-B14F-4D97-AF65-F5344CB8AC3E}">
        <p14:creationId xmlns:p14="http://schemas.microsoft.com/office/powerpoint/2010/main" val="314371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book penned by the apostle John presents sufficient evidence for men to believe that Jesus of Nazareth is the Christ, the Son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Eternal life is the aim of such faith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20:30-31),</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“And truly Jesus did many other signs in the presence of His disciples, which are not written in this book; 31 but these are written that you may believe that Jesus is the Christ, the Son of God, and that believing you may have life in His name.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F1160465-42C0-4DD8-99A7-27EDB7E8A51A}" type="slidenum">
              <a:rPr lang="en-US" smtClean="0"/>
              <a:t>9</a:t>
            </a:fld>
            <a:endParaRPr lang="en-US"/>
          </a:p>
        </p:txBody>
      </p:sp>
    </p:spTree>
    <p:extLst>
      <p:ext uri="{BB962C8B-B14F-4D97-AF65-F5344CB8AC3E}">
        <p14:creationId xmlns:p14="http://schemas.microsoft.com/office/powerpoint/2010/main" val="208146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6/19/2016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6/19/2016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ixabay.com/static/uploads/photo/2016/01/02/13/34/evening-1118216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61310" y="568036"/>
            <a:ext cx="7426036" cy="2560629"/>
          </a:xfrm>
          <a:prstGeom prst="rect">
            <a:avLst/>
          </a:prstGeom>
          <a:noFill/>
        </p:spPr>
        <p:txBody>
          <a:bodyPr wrap="none" lIns="91440" tIns="45720" rIns="91440" bIns="45720">
            <a:prstTxWarp prst="textCanUp">
              <a:avLst/>
            </a:prstTxWarp>
            <a:spAutoFit/>
          </a:bodyPr>
          <a:lstStyle/>
          <a:p>
            <a:pPr algn="ctr"/>
            <a:r>
              <a:rPr lang="en-US" sz="54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agara Solid" panose="04020502070702020202" pitchFamily="82" charset="0"/>
              </a:rPr>
              <a:t>“ I  AM ”</a:t>
            </a:r>
          </a:p>
        </p:txBody>
      </p:sp>
      <p:sp>
        <p:nvSpPr>
          <p:cNvPr id="4" name="TextBox 3"/>
          <p:cNvSpPr txBox="1"/>
          <p:nvPr/>
        </p:nvSpPr>
        <p:spPr>
          <a:xfrm>
            <a:off x="580567" y="4557484"/>
            <a:ext cx="11030857" cy="1938992"/>
          </a:xfrm>
          <a:prstGeom prst="rect">
            <a:avLst/>
          </a:prstGeom>
          <a:solidFill>
            <a:schemeClr val="bg2">
              <a:alpha val="75000"/>
            </a:schemeClr>
          </a:solidFill>
        </p:spPr>
        <p:txBody>
          <a:bodyPr wrap="square" rtlCol="0">
            <a:spAutoFit/>
          </a:bodyPr>
          <a:lstStyle/>
          <a:p>
            <a:r>
              <a:rPr lang="en-US" sz="4000" b="1" dirty="0">
                <a:latin typeface="Calibri" panose="020F0502020204030204" pitchFamily="34" charset="0"/>
              </a:rPr>
              <a:t>    “Therefore I said to you that you will die in your sins; for if you do not believe that I am He, you will die in your sins.” (John 8:24)</a:t>
            </a:r>
          </a:p>
        </p:txBody>
      </p:sp>
    </p:spTree>
    <p:extLst>
      <p:ext uri="{BB962C8B-B14F-4D97-AF65-F5344CB8AC3E}">
        <p14:creationId xmlns:p14="http://schemas.microsoft.com/office/powerpoint/2010/main" val="3376624623"/>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bread of life</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6:35  (6:47-48; 27,63)</a:t>
            </a:r>
          </a:p>
        </p:txBody>
      </p:sp>
      <p:pic>
        <p:nvPicPr>
          <p:cNvPr id="2050" name="Picture 2" descr="https://pixabay.com/static/uploads/photo/2015/09/11/15/58/bread-936012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479" y="480832"/>
            <a:ext cx="3017521" cy="402336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07320"/>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light of the world</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8:12; 9:5</a:t>
            </a:r>
          </a:p>
        </p:txBody>
      </p:sp>
      <p:pic>
        <p:nvPicPr>
          <p:cNvPr id="4" name="Picture 3"/>
          <p:cNvPicPr>
            <a:picLocks noChangeAspect="1"/>
          </p:cNvPicPr>
          <p:nvPr/>
        </p:nvPicPr>
        <p:blipFill>
          <a:blip r:embed="rId3"/>
          <a:stretch>
            <a:fillRect/>
          </a:stretch>
        </p:blipFill>
        <p:spPr>
          <a:xfrm>
            <a:off x="8412480" y="438151"/>
            <a:ext cx="3083821" cy="4149007"/>
          </a:xfrm>
          <a:prstGeom prst="rect">
            <a:avLst/>
          </a:prstGeom>
          <a:ln w="25400">
            <a:solidFill>
              <a:schemeClr val="bg1"/>
            </a:solidFill>
          </a:ln>
        </p:spPr>
      </p:pic>
    </p:spTree>
    <p:extLst>
      <p:ext uri="{BB962C8B-B14F-4D97-AF65-F5344CB8AC3E}">
        <p14:creationId xmlns:p14="http://schemas.microsoft.com/office/powerpoint/2010/main" val="4185935692"/>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door</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10:7, 9</a:t>
            </a:r>
          </a:p>
        </p:txBody>
      </p:sp>
      <p:pic>
        <p:nvPicPr>
          <p:cNvPr id="5" name="Picture 4"/>
          <p:cNvPicPr>
            <a:picLocks noChangeAspect="1"/>
          </p:cNvPicPr>
          <p:nvPr/>
        </p:nvPicPr>
        <p:blipFill>
          <a:blip r:embed="rId3"/>
          <a:stretch>
            <a:fillRect/>
          </a:stretch>
        </p:blipFill>
        <p:spPr>
          <a:xfrm>
            <a:off x="8128261" y="355525"/>
            <a:ext cx="3177540" cy="4261600"/>
          </a:xfrm>
          <a:prstGeom prst="rect">
            <a:avLst/>
          </a:prstGeom>
          <a:ln w="25400">
            <a:solidFill>
              <a:schemeClr val="bg1"/>
            </a:solidFill>
          </a:ln>
        </p:spPr>
      </p:pic>
    </p:spTree>
    <p:extLst>
      <p:ext uri="{BB962C8B-B14F-4D97-AF65-F5344CB8AC3E}">
        <p14:creationId xmlns:p14="http://schemas.microsoft.com/office/powerpoint/2010/main" val="2293758455"/>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good shepherd</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10:11, 14</a:t>
            </a:r>
          </a:p>
        </p:txBody>
      </p:sp>
      <p:pic>
        <p:nvPicPr>
          <p:cNvPr id="4" name="Picture 3"/>
          <p:cNvPicPr>
            <a:picLocks noChangeAspect="1"/>
          </p:cNvPicPr>
          <p:nvPr/>
        </p:nvPicPr>
        <p:blipFill>
          <a:blip r:embed="rId3"/>
          <a:stretch>
            <a:fillRect/>
          </a:stretch>
        </p:blipFill>
        <p:spPr>
          <a:xfrm>
            <a:off x="7876944" y="411481"/>
            <a:ext cx="3596497" cy="4159998"/>
          </a:xfrm>
          <a:prstGeom prst="rect">
            <a:avLst/>
          </a:prstGeom>
          <a:ln w="25400">
            <a:solidFill>
              <a:schemeClr val="bg1"/>
            </a:solidFill>
          </a:ln>
        </p:spPr>
      </p:pic>
    </p:spTree>
    <p:extLst>
      <p:ext uri="{BB962C8B-B14F-4D97-AF65-F5344CB8AC3E}">
        <p14:creationId xmlns:p14="http://schemas.microsoft.com/office/powerpoint/2010/main" val="2098408398"/>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resurrection and the life</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11:25</a:t>
            </a:r>
          </a:p>
        </p:txBody>
      </p:sp>
      <p:pic>
        <p:nvPicPr>
          <p:cNvPr id="5" name="Picture 4"/>
          <p:cNvPicPr>
            <a:picLocks noChangeAspect="1"/>
          </p:cNvPicPr>
          <p:nvPr/>
        </p:nvPicPr>
        <p:blipFill>
          <a:blip r:embed="rId3"/>
          <a:stretch>
            <a:fillRect/>
          </a:stretch>
        </p:blipFill>
        <p:spPr>
          <a:xfrm>
            <a:off x="7932420" y="552451"/>
            <a:ext cx="3711222" cy="3867748"/>
          </a:xfrm>
          <a:prstGeom prst="rect">
            <a:avLst/>
          </a:prstGeom>
          <a:ln w="25400">
            <a:solidFill>
              <a:schemeClr val="bg1"/>
            </a:solidFill>
          </a:ln>
        </p:spPr>
      </p:pic>
    </p:spTree>
    <p:extLst>
      <p:ext uri="{BB962C8B-B14F-4D97-AF65-F5344CB8AC3E}">
        <p14:creationId xmlns:p14="http://schemas.microsoft.com/office/powerpoint/2010/main" val="640490182"/>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way,            the truth, and the life</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14:6</a:t>
            </a:r>
          </a:p>
        </p:txBody>
      </p:sp>
      <p:pic>
        <p:nvPicPr>
          <p:cNvPr id="4" name="Picture 3"/>
          <p:cNvPicPr>
            <a:picLocks noChangeAspect="1"/>
          </p:cNvPicPr>
          <p:nvPr/>
        </p:nvPicPr>
        <p:blipFill>
          <a:blip r:embed="rId3"/>
          <a:stretch>
            <a:fillRect/>
          </a:stretch>
        </p:blipFill>
        <p:spPr>
          <a:xfrm>
            <a:off x="8113455" y="358387"/>
            <a:ext cx="3463169" cy="4255875"/>
          </a:xfrm>
          <a:prstGeom prst="rect">
            <a:avLst/>
          </a:prstGeom>
          <a:ln w="25400">
            <a:solidFill>
              <a:schemeClr val="bg1"/>
            </a:solidFill>
          </a:ln>
        </p:spPr>
      </p:pic>
    </p:spTree>
    <p:extLst>
      <p:ext uri="{BB962C8B-B14F-4D97-AF65-F5344CB8AC3E}">
        <p14:creationId xmlns:p14="http://schemas.microsoft.com/office/powerpoint/2010/main" val="4083041307"/>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552451"/>
            <a:ext cx="6771899" cy="3867748"/>
          </a:xfrm>
        </p:spPr>
        <p:txBody>
          <a:bodyPr/>
          <a:lstStyle/>
          <a:p>
            <a:r>
              <a:rPr lang="en-US" sz="9600" b="0" dirty="0">
                <a:effectLst>
                  <a:outerShdw blurRad="38100" dist="38100" dir="2700000" algn="tl">
                    <a:srgbClr val="000000">
                      <a:alpha val="43137"/>
                    </a:srgbClr>
                  </a:outerShdw>
                </a:effectLst>
                <a:latin typeface="Niagara Solid" panose="04020502070702020202" pitchFamily="82" charset="0"/>
              </a:rPr>
              <a:t>I am the true vine</a:t>
            </a:r>
          </a:p>
        </p:txBody>
      </p:sp>
      <p:sp>
        <p:nvSpPr>
          <p:cNvPr id="3" name="Subtitle 2"/>
          <p:cNvSpPr>
            <a:spLocks noGrp="1"/>
          </p:cNvSpPr>
          <p:nvPr>
            <p:ph type="subTitle" idx="1"/>
          </p:nvPr>
        </p:nvSpPr>
        <p:spPr>
          <a:xfrm>
            <a:off x="810001" y="5280846"/>
            <a:ext cx="10572000" cy="1005653"/>
          </a:xfrm>
        </p:spPr>
        <p:txBody>
          <a:bodyPr>
            <a:noAutofit/>
          </a:bodyPr>
          <a:lstStyle/>
          <a:p>
            <a:r>
              <a:rPr lang="en-US" sz="4800" dirty="0">
                <a:latin typeface="Calibri" panose="020F0502020204030204" pitchFamily="34" charset="0"/>
              </a:rPr>
              <a:t>John 15:1</a:t>
            </a:r>
          </a:p>
        </p:txBody>
      </p:sp>
      <p:pic>
        <p:nvPicPr>
          <p:cNvPr id="4" name="Picture 3"/>
          <p:cNvPicPr>
            <a:picLocks noChangeAspect="1"/>
          </p:cNvPicPr>
          <p:nvPr/>
        </p:nvPicPr>
        <p:blipFill>
          <a:blip r:embed="rId3"/>
          <a:stretch>
            <a:fillRect/>
          </a:stretch>
        </p:blipFill>
        <p:spPr>
          <a:xfrm>
            <a:off x="7719059" y="340163"/>
            <a:ext cx="3800101" cy="4245071"/>
          </a:xfrm>
          <a:prstGeom prst="rect">
            <a:avLst/>
          </a:prstGeom>
          <a:ln w="25400">
            <a:solidFill>
              <a:schemeClr val="bg1"/>
            </a:solidFill>
          </a:ln>
        </p:spPr>
      </p:pic>
    </p:spTree>
    <p:extLst>
      <p:ext uri="{BB962C8B-B14F-4D97-AF65-F5344CB8AC3E}">
        <p14:creationId xmlns:p14="http://schemas.microsoft.com/office/powerpoint/2010/main" val="2559207849"/>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ixabay.com/static/uploads/photo/2016/01/02/13/34/evening-1118216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61310" y="568036"/>
            <a:ext cx="7426036" cy="2560629"/>
          </a:xfrm>
          <a:prstGeom prst="rect">
            <a:avLst/>
          </a:prstGeom>
          <a:noFill/>
        </p:spPr>
        <p:txBody>
          <a:bodyPr wrap="none" lIns="91440" tIns="45720" rIns="91440" bIns="45720">
            <a:prstTxWarp prst="textCanUp">
              <a:avLst/>
            </a:prstTxWarp>
            <a:spAutoFit/>
          </a:bodyPr>
          <a:lstStyle/>
          <a:p>
            <a:pPr algn="ctr"/>
            <a:r>
              <a:rPr lang="en-US" sz="54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agara Solid" panose="04020502070702020202" pitchFamily="82" charset="0"/>
              </a:rPr>
              <a:t>“ I  AM ”</a:t>
            </a:r>
          </a:p>
        </p:txBody>
      </p:sp>
      <p:sp>
        <p:nvSpPr>
          <p:cNvPr id="4" name="TextBox 3"/>
          <p:cNvSpPr txBox="1"/>
          <p:nvPr/>
        </p:nvSpPr>
        <p:spPr>
          <a:xfrm>
            <a:off x="580567" y="4557484"/>
            <a:ext cx="11030857" cy="1938992"/>
          </a:xfrm>
          <a:prstGeom prst="rect">
            <a:avLst/>
          </a:prstGeom>
          <a:solidFill>
            <a:schemeClr val="bg2">
              <a:alpha val="75000"/>
            </a:schemeClr>
          </a:solidFill>
        </p:spPr>
        <p:txBody>
          <a:bodyPr wrap="square" rtlCol="0">
            <a:spAutoFit/>
          </a:bodyPr>
          <a:lstStyle/>
          <a:p>
            <a:r>
              <a:rPr lang="en-US" sz="4000" b="1" dirty="0">
                <a:latin typeface="Calibri" panose="020F0502020204030204" pitchFamily="34" charset="0"/>
              </a:rPr>
              <a:t>    “Therefore I said to you that you will die in your sins; for if you do not believe that I am He, you will die in your sins.” (John 8:24)</a:t>
            </a:r>
          </a:p>
        </p:txBody>
      </p:sp>
    </p:spTree>
    <p:extLst>
      <p:ext uri="{BB962C8B-B14F-4D97-AF65-F5344CB8AC3E}">
        <p14:creationId xmlns:p14="http://schemas.microsoft.com/office/powerpoint/2010/main" val="3300870347"/>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68</TotalTime>
  <Words>972</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Niagara Solid</vt:lpstr>
      <vt:lpstr>Wingdings 2</vt:lpstr>
      <vt:lpstr>Quotable</vt:lpstr>
      <vt:lpstr>PowerPoint Presentation</vt:lpstr>
      <vt:lpstr>I am the bread of life</vt:lpstr>
      <vt:lpstr>I am the                         light of the world</vt:lpstr>
      <vt:lpstr>I am the door</vt:lpstr>
      <vt:lpstr>I am the                 good shepherd</vt:lpstr>
      <vt:lpstr>I am the resurrection and the life</vt:lpstr>
      <vt:lpstr>I am the way,            the truth, and the life</vt:lpstr>
      <vt:lpstr>I am the true vine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9</cp:revision>
  <dcterms:created xsi:type="dcterms:W3CDTF">2016-06-19T21:10:41Z</dcterms:created>
  <dcterms:modified xsi:type="dcterms:W3CDTF">2016-06-20T01:48:55Z</dcterms:modified>
</cp:coreProperties>
</file>